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21"/>
  </p:notesMasterIdLst>
  <p:sldIdLst>
    <p:sldId id="416" r:id="rId14"/>
    <p:sldId id="448" r:id="rId15"/>
    <p:sldId id="425" r:id="rId16"/>
    <p:sldId id="452" r:id="rId17"/>
    <p:sldId id="453" r:id="rId18"/>
    <p:sldId id="454" r:id="rId19"/>
    <p:sldId id="451" r:id="rId20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171450" indent="285750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342900" indent="571500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514350" indent="857250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685800" indent="1143000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7"/>
    <a:srgbClr val="D1C48B"/>
    <a:srgbClr val="DBD1A5"/>
    <a:srgbClr val="B6C6D4"/>
    <a:srgbClr val="D5C997"/>
    <a:srgbClr val="90A9BE"/>
    <a:srgbClr val="476279"/>
    <a:srgbClr val="2B2B85"/>
    <a:srgbClr val="EAE4CC"/>
    <a:srgbClr val="EDC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1" autoAdjust="0"/>
    <p:restoredTop sz="99655" autoAdjust="0"/>
  </p:normalViewPr>
  <p:slideViewPr>
    <p:cSldViewPr>
      <p:cViewPr>
        <p:scale>
          <a:sx n="75" d="100"/>
          <a:sy n="75" d="100"/>
        </p:scale>
        <p:origin x="-160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E1E1D5C3-1776-43D9-B8B8-FE3C90F43057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50E6E9FC-F3C1-45D5-BAE5-029B8843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429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E9FC-F3C1-45D5-BAE5-029B884386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E9FC-F3C1-45D5-BAE5-029B884386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6E9FC-F3C1-45D5-BAE5-029B884386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949450"/>
            <a:ext cx="1885950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949450"/>
            <a:ext cx="1885950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70" y="177800"/>
            <a:ext cx="1959769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77800"/>
            <a:ext cx="5822156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70" y="177800"/>
            <a:ext cx="1959769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77800"/>
            <a:ext cx="5822156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949450"/>
            <a:ext cx="3890963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1949450"/>
            <a:ext cx="3890963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70" y="177800"/>
            <a:ext cx="1959769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77800"/>
            <a:ext cx="5822156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1575" y="1949450"/>
            <a:ext cx="1726406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5131" y="1949450"/>
            <a:ext cx="1726406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70" y="177800"/>
            <a:ext cx="1959769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77800"/>
            <a:ext cx="5822156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949450"/>
            <a:ext cx="1885950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949450"/>
            <a:ext cx="1885950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70" y="177800"/>
            <a:ext cx="1959769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77800"/>
            <a:ext cx="5822156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15050" cy="4525963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  <a:prstGeom prst="rect">
            <a:avLst/>
          </a:prstGeom>
        </p:spPr>
        <p:txBody>
          <a:bodyPr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889000"/>
            <a:ext cx="3890963" cy="50736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889000"/>
            <a:ext cx="3890963" cy="50736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  <a:prstGeom prst="rect">
            <a:avLst/>
          </a:prstGeom>
        </p:spPr>
        <p:txBody>
          <a:bodyPr lIns="34290" tIns="17145" rIns="34290" bIns="17145"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  <a:prstGeom prst="rect">
            <a:avLst/>
          </a:prstGeom>
        </p:spPr>
        <p:txBody>
          <a:bodyPr lIns="34290" tIns="17145" rIns="34290" bIns="17145"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8801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115050" cy="568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949450"/>
            <a:ext cx="3890963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1949450"/>
            <a:ext cx="3890963" cy="42735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7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15050" cy="47752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7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15050" cy="47752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3448050"/>
            <a:ext cx="2324100" cy="23177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3448050"/>
            <a:ext cx="2324100" cy="23177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1073149"/>
            <a:ext cx="1176338" cy="46926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073149"/>
            <a:ext cx="3471863" cy="46926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3448050"/>
            <a:ext cx="2324100" cy="23177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3448050"/>
            <a:ext cx="2324100" cy="231775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1073149"/>
            <a:ext cx="1176338" cy="46926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073149"/>
            <a:ext cx="3471863" cy="46926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115050" cy="5948363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  <a:prstGeom prst="rect">
            <a:avLst/>
          </a:prstGeom>
        </p:spPr>
        <p:txBody>
          <a:bodyPr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3"/>
            <a:ext cx="7772400" cy="1500188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1600200"/>
            <a:ext cx="4086225" cy="4525963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38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3"/>
            <a:ext cx="4041576" cy="639763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114" cy="1162051"/>
          </a:xfrm>
          <a:prstGeom prst="rect">
            <a:avLst/>
          </a:prstGeom>
        </p:spPr>
        <p:txBody>
          <a:bodyPr lIns="34290" tIns="17145" rIns="34290" bIns="17145"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1"/>
            <a:ext cx="5111948" cy="5853112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114" cy="46910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1"/>
            <a:ext cx="5486400" cy="566737"/>
          </a:xfrm>
          <a:prstGeom prst="rect">
            <a:avLst/>
          </a:prstGeom>
        </p:spPr>
        <p:txBody>
          <a:bodyPr lIns="34290" tIns="17145" rIns="34290" bIns="17145" anchor="b"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5050" cy="5851525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77800"/>
            <a:ext cx="7839075" cy="172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949450"/>
            <a:ext cx="7839075" cy="427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005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66738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733425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900113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06680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2382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097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811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526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77800"/>
            <a:ext cx="7839075" cy="172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949450"/>
            <a:ext cx="3829050" cy="427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28638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695325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862013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02870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77800"/>
            <a:ext cx="7839075" cy="172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949450"/>
            <a:ext cx="7839075" cy="427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28638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695325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862013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028700" indent="-2619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2001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77800"/>
            <a:ext cx="7839075" cy="172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1575" y="1949450"/>
            <a:ext cx="3509963" cy="427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28638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695325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862013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02870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949450"/>
            <a:ext cx="3829050" cy="427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77800"/>
            <a:ext cx="7839075" cy="172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6195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28638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695325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862013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028700" indent="-261938" algn="l" rtl="0" eaLnBrk="0" fontAlgn="base" hangingPunct="0">
        <a:spcBef>
          <a:spcPts val="2588"/>
        </a:spcBef>
        <a:spcAft>
          <a:spcPct val="0"/>
        </a:spcAft>
        <a:buSzPct val="171000"/>
        <a:buFont typeface="Gill Sans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Gill San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2089150"/>
            <a:ext cx="7839075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277813" indent="-10636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889000"/>
            <a:ext cx="7839075" cy="507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0050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66738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733425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900113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066800" indent="-300038" algn="l" rtl="0" eaLnBrk="0" fontAlgn="base" hangingPunct="0">
        <a:spcBef>
          <a:spcPts val="2738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2382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097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58115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52600" indent="-300038" algn="l" rtl="0" fontAlgn="base">
        <a:spcBef>
          <a:spcPts val="2738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5181600"/>
            <a:ext cx="7839075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277813" indent="-10636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5181600"/>
            <a:ext cx="7839075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277813" indent="-10636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073150"/>
            <a:ext cx="4705350" cy="231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3448050"/>
            <a:ext cx="4705350" cy="231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277813" indent="-106363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073150"/>
            <a:ext cx="4705350" cy="231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3448050"/>
            <a:ext cx="4705350" cy="231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28588" indent="-128588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277813" indent="-106363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42862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60007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771525" indent="-85725" algn="ctr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3450" y="177800"/>
            <a:ext cx="7277100" cy="172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85788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752475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919163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08585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585788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752475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919163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085850" indent="-300038" algn="l" rtl="0" eaLnBrk="0" fontAlgn="base" hangingPunct="0">
        <a:spcBef>
          <a:spcPts val="1950"/>
        </a:spcBef>
        <a:spcAft>
          <a:spcPct val="0"/>
        </a:spcAft>
        <a:buSzPct val="171000"/>
        <a:buFont typeface="Gill Sans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10" Type="http://schemas.openxmlformats.org/officeDocument/2006/relationships/image" Target="../media/image16.jpeg"/><Relationship Id="rId4" Type="http://schemas.openxmlformats.org/officeDocument/2006/relationships/image" Target="../media/image9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hyperlink" Target="mailto:sales@port-bronka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port-bronka.com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akovleva.na\Desktop\WORK#2015\Презентации\Презентация Юры Штрамбрандта\Презентация для Юры-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9"/>
          <a:stretch/>
        </p:blipFill>
        <p:spPr bwMode="auto">
          <a:xfrm>
            <a:off x="-1" y="0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0" y="5943600"/>
            <a:ext cx="9144000" cy="762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5851956"/>
            <a:ext cx="3491880" cy="726952"/>
            <a:chOff x="152400" y="6019800"/>
            <a:chExt cx="3491880" cy="72695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52400" y="6454364"/>
              <a:ext cx="349188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300" b="1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Собственник и оператор порта Бронка</a:t>
              </a:r>
              <a:endParaRPr lang="en-US" sz="13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pic>
          <p:nvPicPr>
            <p:cNvPr id="18" name="Picture 3" descr="C:\Users\YakovlevaNA\Desktop\Логотип\logo_fenix1 bi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6019800"/>
              <a:ext cx="1600200" cy="429425"/>
            </a:xfrm>
            <a:prstGeom prst="rect">
              <a:avLst/>
            </a:prstGeom>
            <a:noFill/>
          </p:spPr>
        </p:pic>
      </p:grpSp>
      <p:pic>
        <p:nvPicPr>
          <p:cNvPr id="19" name="Picture 2" descr="C:\Users\YakovlevaNA\Desktop\WORK#2015\Презентации\ТитулБронкаПрезентация_RUS-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21" name="Picture 3" descr="C:\Users\YakovlevaNA\Desktop\WORK#2015\Презентации\ТитулБронкаПрезентация_RUS-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sp>
        <p:nvSpPr>
          <p:cNvPr id="22" name="Rectangle 1"/>
          <p:cNvSpPr>
            <a:spLocks/>
          </p:cNvSpPr>
          <p:nvPr/>
        </p:nvSpPr>
        <p:spPr bwMode="auto">
          <a:xfrm>
            <a:off x="304800" y="347251"/>
            <a:ext cx="7075512" cy="1209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 Бронка – уникальный </a:t>
            </a: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транспортный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узел в цепочке поставок проектной логистики</a:t>
            </a:r>
            <a:endParaRPr lang="en-US" sz="2400" b="1" spc="120" dirty="0">
              <a:solidFill>
                <a:schemeClr val="tx1">
                  <a:lumMod val="50000"/>
                  <a:lumOff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  <a:sym typeface="Open Sans Light" pitchFamily="34" charset="0"/>
            </a:endParaRPr>
          </a:p>
        </p:txBody>
      </p:sp>
      <p:pic>
        <p:nvPicPr>
          <p:cNvPr id="25" name="Picture 5" descr="C:\Users\yakovleva.na\Desktop\WORK#2015\Презентации\Инфографика в png\Инфографика-96.png"/>
          <p:cNvPicPr>
            <a:picLocks noChangeAspect="1" noChangeArrowheads="1"/>
          </p:cNvPicPr>
          <p:nvPr/>
        </p:nvPicPr>
        <p:blipFill rotWithShape="1">
          <a:blip r:embed="rId7" cstate="print"/>
          <a:srcRect r="52651"/>
          <a:stretch/>
        </p:blipFill>
        <p:spPr bwMode="auto">
          <a:xfrm>
            <a:off x="4031940" y="6066668"/>
            <a:ext cx="5112060" cy="427647"/>
          </a:xfrm>
          <a:prstGeom prst="rect">
            <a:avLst/>
          </a:prstGeom>
          <a:noFill/>
        </p:spPr>
      </p:pic>
      <p:pic>
        <p:nvPicPr>
          <p:cNvPr id="13" name="Picture 2" descr="O:\Феникс\Коммерческий департамент\Отдел маркетинга\Маркетинг\Дизайн\Логотип\Port_bronka_logo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1713" y="397311"/>
            <a:ext cx="2538067" cy="1015465"/>
          </a:xfrm>
          <a:prstGeom prst="rect">
            <a:avLst/>
          </a:prstGeom>
          <a:noFill/>
          <a:effectLst>
            <a:outerShdw dist="12700" dir="48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0" y="0"/>
            <a:ext cx="9144000" cy="6499381"/>
            <a:chOff x="0" y="0"/>
            <a:chExt cx="9144000" cy="6499381"/>
          </a:xfrm>
        </p:grpSpPr>
        <p:pic>
          <p:nvPicPr>
            <p:cNvPr id="33" name="Picture 2" descr="C:\Users\YakovlevaNA\Desktop\WORK#2015\Презентации\ТитулБронкаПрезентация_RUS-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6156176" y="979220"/>
              <a:ext cx="2987823" cy="71565"/>
            </a:xfrm>
            <a:prstGeom prst="rect">
              <a:avLst/>
            </a:prstGeom>
            <a:noFill/>
          </p:spPr>
        </p:pic>
        <p:pic>
          <p:nvPicPr>
            <p:cNvPr id="32" name="Picture 2" descr="C:\Users\YakovlevaNA\Desktop\WORK#2015\Презентации\ТитулБронкаПрезентация_RUS-0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28600"/>
            </a:xfrm>
            <a:prstGeom prst="rect">
              <a:avLst/>
            </a:prstGeom>
            <a:noFill/>
          </p:spPr>
        </p:pic>
        <p:pic>
          <p:nvPicPr>
            <p:cNvPr id="34" name="Рисунок 33" descr="Port_bronka_logo_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600" y="304800"/>
              <a:ext cx="1514675" cy="606012"/>
            </a:xfrm>
            <a:prstGeom prst="rect">
              <a:avLst/>
            </a:prstGeom>
          </p:spPr>
        </p:pic>
        <p:pic>
          <p:nvPicPr>
            <p:cNvPr id="35" name="Picture 3" descr="C:\Users\YakovlevaNA\Desktop\Логотип\logo_fenix1 bi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77401" y="6172200"/>
              <a:ext cx="1219199" cy="327181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Users\yakovleva.na\Desktop\WORK#2015\КАРТЫ_СХЕМЫ\Map_Port_Bronka_RUS_для презентации Ро-Ро русской-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r="13576"/>
          <a:stretch/>
        </p:blipFill>
        <p:spPr bwMode="auto">
          <a:xfrm>
            <a:off x="304802" y="1484783"/>
            <a:ext cx="5637601" cy="40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YakovlevaNA\Desktop\WORK#2015\Презентации\ТитулБронкаПрезентация_RUS-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 bwMode="auto">
          <a:xfrm>
            <a:off x="304801" y="5559620"/>
            <a:ext cx="5638800" cy="520880"/>
          </a:xfrm>
          <a:prstGeom prst="rect">
            <a:avLst/>
          </a:prstGeom>
          <a:solidFill>
            <a:srgbClr val="DBD1A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1000" y="5589241"/>
            <a:ext cx="491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smtClean="0">
                <a:solidFill>
                  <a:schemeClr val="tx1"/>
                </a:solidFill>
              </a:rPr>
              <a:t>Адрес: Россия, г. Санкт-Петербург,  Краснофлотское шоссе 49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solidFill>
                  <a:schemeClr val="tx1"/>
                </a:solidFill>
              </a:rPr>
              <a:t>  GPS </a:t>
            </a:r>
            <a:r>
              <a:rPr lang="ru-RU" sz="1200" dirty="0" smtClean="0">
                <a:solidFill>
                  <a:schemeClr val="tx1"/>
                </a:solidFill>
              </a:rPr>
              <a:t>N 59.93668° E 29.69506°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12768"/>
              </p:ext>
            </p:extLst>
          </p:nvPr>
        </p:nvGraphicFramePr>
        <p:xfrm>
          <a:off x="6019800" y="1484782"/>
          <a:ext cx="2819400" cy="4566125"/>
        </p:xfrm>
        <a:graphic>
          <a:graphicData uri="http://schemas.openxmlformats.org/drawingml/2006/table">
            <a:tbl>
              <a:tblPr firstCol="1" lastCol="1">
                <a:tableStyleId>{5202B0CA-FC54-4496-8BCA-5EF66A818D29}</a:tableStyleId>
              </a:tblPr>
              <a:tblGrid>
                <a:gridCol w="2819400"/>
              </a:tblGrid>
              <a:tr h="91322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Расположение</a:t>
                      </a:r>
                      <a:r>
                        <a:rPr lang="ru-RU" sz="1400" b="0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 в границах Большого порта </a:t>
                      </a:r>
                      <a:r>
                        <a:rPr lang="ru-RU" sz="1400" b="0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Санкт-Петербург</a:t>
                      </a:r>
                      <a:endParaRPr lang="ru-RU" sz="1400" b="0" strike="noStrike" kern="1200" dirty="0" smtClean="0">
                        <a:solidFill>
                          <a:schemeClr val="dk1"/>
                        </a:solidFill>
                        <a:latin typeface="+mn-lt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1322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Расположение вне городской улично-дорожной сети</a:t>
                      </a:r>
                    </a:p>
                  </a:txBody>
                  <a:tcPr anchor="ctr">
                    <a:solidFill>
                      <a:srgbClr val="F5F2E7"/>
                    </a:solidFill>
                  </a:tcPr>
                </a:tc>
              </a:tr>
              <a:tr h="91322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Прямой доступ к КАД</a:t>
                      </a:r>
                      <a:br>
                        <a:rPr lang="ru-RU" sz="1400" b="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</a:br>
                      <a:r>
                        <a:rPr lang="ru-RU" sz="1400" b="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и сети федеральных автодорог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1322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Доступ </a:t>
                      </a:r>
                      <a:r>
                        <a:rPr lang="ru-RU" sz="1400" b="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к рекам и внутренним водным путям </a:t>
                      </a:r>
                      <a:r>
                        <a:rPr lang="ru-RU" sz="1400" b="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РФ</a:t>
                      </a:r>
                      <a:endParaRPr lang="ru-RU" sz="1400" b="0" strike="noStrike" kern="1200" dirty="0" smtClean="0">
                        <a:solidFill>
                          <a:schemeClr val="dk1"/>
                        </a:solidFill>
                        <a:latin typeface="+mn-lt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rgbClr val="F5F2E7"/>
                    </a:solidFill>
                  </a:tcPr>
                </a:tc>
              </a:tr>
              <a:tr h="91322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Станция «Бронка» Октябрьской </a:t>
                      </a:r>
                      <a:r>
                        <a:rPr lang="ru-RU" sz="1400" b="0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ж.д</a:t>
                      </a:r>
                      <a:r>
                        <a:rPr lang="ru-RU" sz="1400" b="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Open Sans Light" pitchFamily="34" charset="0"/>
                          <a:cs typeface="Open Sans Light" pitchFamily="34" charset="0"/>
                        </a:rPr>
                        <a:t>.- филиала ОАО «РЖД»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"/>
          <p:cNvSpPr>
            <a:spLocks/>
          </p:cNvSpPr>
          <p:nvPr/>
        </p:nvSpPr>
        <p:spPr bwMode="auto">
          <a:xfrm>
            <a:off x="304800" y="401737"/>
            <a:ext cx="8001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ru-RU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амый современный универсальный порт</a:t>
            </a:r>
          </a:p>
          <a:p>
            <a:pPr lvl="0"/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</a:t>
            </a:r>
            <a:r>
              <a:rPr lang="ru-RU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Северо-западе России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  <a:sym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kovlevaNA\Desktop\WORK#2015\Презентации\ТитулБронкаПрезентация_RU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21" name="Picture 2" descr="C:\Users\YakovlevaNA\Desktop\WORK#2015\Презентации\ТитулБронкаПрезентация_RUS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886200" y="944882"/>
            <a:ext cx="5257800" cy="45719"/>
          </a:xfrm>
          <a:prstGeom prst="rect">
            <a:avLst/>
          </a:prstGeom>
          <a:noFill/>
        </p:spPr>
      </p:pic>
      <p:pic>
        <p:nvPicPr>
          <p:cNvPr id="20" name="Рисунок 19" descr="Port_bronka_logo_1.jpg"/>
          <p:cNvPicPr>
            <a:picLocks noChangeAspect="1"/>
          </p:cNvPicPr>
          <p:nvPr/>
        </p:nvPicPr>
        <p:blipFill>
          <a:blip r:embed="rId4" cstate="print"/>
          <a:srcRect r="9446"/>
          <a:stretch>
            <a:fillRect/>
          </a:stretch>
        </p:blipFill>
        <p:spPr>
          <a:xfrm>
            <a:off x="7468200" y="304800"/>
            <a:ext cx="1371600" cy="606012"/>
          </a:xfrm>
          <a:prstGeom prst="rect">
            <a:avLst/>
          </a:prstGeom>
        </p:spPr>
      </p:pic>
      <p:pic>
        <p:nvPicPr>
          <p:cNvPr id="22" name="Picture 3" descr="C:\Users\YakovlevaNA\Desktop\Логотип\logo_fenix1 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7401" y="6172200"/>
            <a:ext cx="1219199" cy="327181"/>
          </a:xfrm>
          <a:prstGeom prst="rect">
            <a:avLst/>
          </a:prstGeom>
          <a:noFill/>
        </p:spPr>
      </p:pic>
      <p:pic>
        <p:nvPicPr>
          <p:cNvPr id="2051" name="Picture 3" descr="C:\Users\YakovlevaNA\Desktop\WORK#2015\Презентации\ТитулБронкаПрезентация_RUS-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67768"/>
              </p:ext>
            </p:extLst>
          </p:nvPr>
        </p:nvGraphicFramePr>
        <p:xfrm>
          <a:off x="4724400" y="1371600"/>
          <a:ext cx="4104000" cy="4721695"/>
        </p:xfrm>
        <a:graphic>
          <a:graphicData uri="http://schemas.openxmlformats.org/drawingml/2006/table">
            <a:tbl>
              <a:tblPr firstCol="1" lastCol="1">
                <a:tableStyleId>{5202B0CA-FC54-4496-8BCA-5EF66A818D29}</a:tableStyleId>
              </a:tblPr>
              <a:tblGrid>
                <a:gridCol w="4104000"/>
              </a:tblGrid>
              <a:tr h="782230">
                <a:tc>
                  <a:txBody>
                    <a:bodyPr/>
                    <a:lstStyle/>
                    <a:p>
                      <a:pPr marL="0" indent="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Liebherr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LHM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800 грузоподъёмностью 308 тонн.  В 2019 году – 2 крана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Liebherr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LHM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800, суммарная грузоподъёмность – 500 тонн.</a:t>
                      </a:r>
                      <a:endParaRPr lang="ru-RU" sz="1400" b="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05725">
                <a:tc>
                  <a:txBody>
                    <a:bodyPr/>
                    <a:lstStyle/>
                    <a:p>
                      <a:pPr marL="0" marR="0" lvl="0" indent="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железнодорожных транспортеров грузоподъемностью до 500 тонн.</a:t>
                      </a:r>
                      <a:endParaRPr lang="ru-RU" sz="1400" b="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rgbClr val="F5F2E7"/>
                    </a:solidFill>
                  </a:tcPr>
                </a:tc>
              </a:tr>
              <a:tr h="1229218">
                <a:tc>
                  <a:txBody>
                    <a:bodyPr/>
                    <a:lstStyle/>
                    <a:p>
                      <a:pPr marL="0" marR="0" lvl="0" indent="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Отсутствуют ограничения при доставке автомобильным транспортом.  Габариты автомобильных ворот  - 8,2 метров в ширину и 6,5 метров в высоту.</a:t>
                      </a:r>
                      <a:endParaRPr lang="ru-RU" sz="1400" b="0" dirty="0" smtClean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04522">
                <a:tc>
                  <a:txBody>
                    <a:bodyPr/>
                    <a:lstStyle/>
                    <a:p>
                      <a:pPr marL="0" marR="0" lvl="0" indent="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Складская инфраструктура:</a:t>
                      </a:r>
                    </a:p>
                    <a:p>
                      <a:pPr marL="171450" marR="0" lvl="0" indent="-17145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отрытые площадки для хранения грузов, </a:t>
                      </a:r>
                    </a:p>
                    <a:p>
                      <a:pPr marL="171450" marR="0" lvl="0" indent="-17145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крытые площадки для хранения грузов,</a:t>
                      </a:r>
                    </a:p>
                    <a:p>
                      <a:pPr marL="171450" marR="0" lvl="0" indent="-17145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склады с поддержанием положительного температурного режима,</a:t>
                      </a:r>
                    </a:p>
                    <a:p>
                      <a:pPr marL="171450" marR="0" lvl="0" indent="-17145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таможенный склад.</a:t>
                      </a:r>
                      <a:endParaRPr lang="ru-RU" sz="1400" b="0" dirty="0" smtClean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rgbClr val="F5F2E7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12776"/>
            <a:ext cx="369074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/>
          </p:cNvSpPr>
          <p:nvPr/>
        </p:nvSpPr>
        <p:spPr bwMode="auto">
          <a:xfrm>
            <a:off x="355434" y="300372"/>
            <a:ext cx="7053282" cy="10111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Единственный в России специализированный порт для тяжеловесных и крупногабаритных грузов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Open Sans Light" pitchFamily="34" charset="0"/>
              <a:sym typeface="Open Sans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kovlevaNA\Desktop\WORK#2015\Презентации\ТитулБронкаПрезентация_RU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21" name="Picture 2" descr="C:\Users\YakovlevaNA\Desktop\WORK#2015\Презентации\ТитулБронкаПрезентация_RUS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35009"/>
            <a:ext cx="3851920" cy="45719"/>
          </a:xfrm>
          <a:prstGeom prst="rect">
            <a:avLst/>
          </a:prstGeom>
          <a:noFill/>
        </p:spPr>
      </p:pic>
      <p:pic>
        <p:nvPicPr>
          <p:cNvPr id="20" name="Рисунок 19" descr="Port_bronka_logo_1.jpg"/>
          <p:cNvPicPr>
            <a:picLocks noChangeAspect="1"/>
          </p:cNvPicPr>
          <p:nvPr/>
        </p:nvPicPr>
        <p:blipFill>
          <a:blip r:embed="rId4" cstate="print"/>
          <a:srcRect r="9446"/>
          <a:stretch>
            <a:fillRect/>
          </a:stretch>
        </p:blipFill>
        <p:spPr>
          <a:xfrm>
            <a:off x="7468200" y="304800"/>
            <a:ext cx="1371600" cy="606012"/>
          </a:xfrm>
          <a:prstGeom prst="rect">
            <a:avLst/>
          </a:prstGeom>
        </p:spPr>
      </p:pic>
      <p:pic>
        <p:nvPicPr>
          <p:cNvPr id="22" name="Picture 3" descr="C:\Users\YakovlevaNA\Desktop\Логотип\logo_fenix1 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7401" y="6172200"/>
            <a:ext cx="1219199" cy="327181"/>
          </a:xfrm>
          <a:prstGeom prst="rect">
            <a:avLst/>
          </a:prstGeom>
          <a:noFill/>
        </p:spPr>
      </p:pic>
      <p:pic>
        <p:nvPicPr>
          <p:cNvPr id="2051" name="Picture 3" descr="C:\Users\YakovlevaNA\Desktop\WORK#2015\Презентации\ТитулБронкаПрезентация_RUS-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44551" y="365126"/>
            <a:ext cx="8270801" cy="718608"/>
          </a:xfrm>
        </p:spPr>
        <p:txBody>
          <a:bodyPr anchor="t"/>
          <a:lstStyle/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Портоцентричн</a:t>
            </a:r>
            <a:r>
              <a:rPr lang="ru-RU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ая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логистика 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крупногабаритных и тяжеловесных 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грузов в порту Бронка</a:t>
            </a:r>
            <a:endParaRPr lang="id-ID" sz="2200" b="1" dirty="0">
              <a:solidFill>
                <a:schemeClr val="tx1">
                  <a:lumMod val="50000"/>
                  <a:lumOff val="50000"/>
                </a:schemeClr>
              </a:solidFill>
              <a:ea typeface="Raleway" panose="020B0003030101060003" pitchFamily="2" charset="0"/>
            </a:endParaRPr>
          </a:p>
        </p:txBody>
      </p:sp>
      <p:pic>
        <p:nvPicPr>
          <p:cNvPr id="15" name="Picture 6" descr="O:\Феникс\Коммерческий департамент\Отдел маркетинга\Маркетинг\Фото Бронка\2015\2015.12.29 БФ Виктория тяжеловесы\20151229_1211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" r="533" b="24868"/>
          <a:stretch/>
        </p:blipFill>
        <p:spPr bwMode="auto">
          <a:xfrm>
            <a:off x="288404" y="3717032"/>
            <a:ext cx="4267200" cy="22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Феникс\Коммерческий департамент\Отдел маркетинга\Маркетинг\Фото Бронка\2017\2017.03.30 выгрузка валка\IMG_20170330_17473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8" b="6068"/>
          <a:stretch/>
        </p:blipFill>
        <p:spPr bwMode="auto">
          <a:xfrm rot="10800000" flipH="1" flipV="1">
            <a:off x="301476" y="1268759"/>
            <a:ext cx="42705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Феникс\Коммерческий департамент\Отдел маркетинга\Маркетинг\Фото Бронка\2018\2018.11.01 Автоклав, Турбина ЖД\IMG_166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400" b="22225"/>
          <a:stretch/>
        </p:blipFill>
        <p:spPr bwMode="auto">
          <a:xfrm>
            <a:off x="4716016" y="1268760"/>
            <a:ext cx="42484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O:\Феникс\Коммерческий департамент\Отдел маркетинга\Маркетинг\Фото Бронка\_Виды\###ОТОБРАННЫЕ И ВЫЧИЩЕННЫЕ ФОТО_2016\IMG_234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28" b="20044"/>
          <a:stretch/>
        </p:blipFill>
        <p:spPr bwMode="auto">
          <a:xfrm rot="10800000" flipH="1" flipV="1">
            <a:off x="4716016" y="3725663"/>
            <a:ext cx="4267200" cy="22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 descr="C:\Users\yakovleva.na\Desktop\WORK#2015\КАРТЫ_СХЕМЫ\карта для презентации_1\карта для презентации_1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2317" r="1241" b="2409"/>
          <a:stretch/>
        </p:blipFill>
        <p:spPr bwMode="auto">
          <a:xfrm>
            <a:off x="774687" y="1357299"/>
            <a:ext cx="8035835" cy="47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 bwMode="auto">
          <a:xfrm>
            <a:off x="285721" y="1357301"/>
            <a:ext cx="2925851" cy="473206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304802" y="457199"/>
            <a:ext cx="7272601" cy="4876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Open Sans Light" pitchFamily="34" charset="0"/>
                <a:sym typeface="Open Sans Light" pitchFamily="34" charset="0"/>
              </a:rPr>
              <a:t>Технологическая схема ММПК «Бронка»</a:t>
            </a:r>
            <a:endParaRPr lang="en-US" sz="24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  <a:cs typeface="Open Sans Light" pitchFamily="34" charset="0"/>
              <a:sym typeface="Open Sans Light" pitchFamily="34" charset="0"/>
            </a:endParaRPr>
          </a:p>
        </p:txBody>
      </p:sp>
      <p:pic>
        <p:nvPicPr>
          <p:cNvPr id="52" name="Picture 2" descr="C:\Users\YakovlevaNA\Desktop\WORK#2015\Презентации\ТитулБронкаПрезентация_RUS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53" name="Picture 2" descr="C:\Users\YakovlevaNA\Desktop\WORK#2015\Презентации\ТитулБронкаПрезентация_RUS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886200" y="944883"/>
            <a:ext cx="5257800" cy="45719"/>
          </a:xfrm>
          <a:prstGeom prst="rect">
            <a:avLst/>
          </a:prstGeom>
          <a:noFill/>
        </p:spPr>
      </p:pic>
      <p:pic>
        <p:nvPicPr>
          <p:cNvPr id="54" name="Рисунок 53" descr="Port_bronka_log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2" y="304801"/>
            <a:ext cx="1514675" cy="606012"/>
          </a:xfrm>
          <a:prstGeom prst="rect">
            <a:avLst/>
          </a:prstGeom>
        </p:spPr>
      </p:pic>
      <p:pic>
        <p:nvPicPr>
          <p:cNvPr id="57" name="Picture 3" descr="C:\Users\YakovlevaNA\Desktop\WORK#2015\Презентации\ТитулБронкаПрезентация_RUS-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sp>
        <p:nvSpPr>
          <p:cNvPr id="88" name="Овал 87"/>
          <p:cNvSpPr>
            <a:spLocks noChangeAspect="1"/>
          </p:cNvSpPr>
          <p:nvPr/>
        </p:nvSpPr>
        <p:spPr bwMode="auto">
          <a:xfrm>
            <a:off x="4458120" y="2960781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4</a:t>
            </a:r>
            <a:endParaRPr lang="en-US" sz="900" cap="all" dirty="0"/>
          </a:p>
        </p:txBody>
      </p:sp>
      <p:sp>
        <p:nvSpPr>
          <p:cNvPr id="89" name="Овал 88"/>
          <p:cNvSpPr>
            <a:spLocks noChangeAspect="1"/>
          </p:cNvSpPr>
          <p:nvPr/>
        </p:nvSpPr>
        <p:spPr bwMode="auto">
          <a:xfrm>
            <a:off x="5154000" y="2612984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4</a:t>
            </a:r>
            <a:endParaRPr lang="en-US" sz="900" cap="all" dirty="0"/>
          </a:p>
        </p:txBody>
      </p:sp>
      <p:sp>
        <p:nvSpPr>
          <p:cNvPr id="90" name="Овал 89"/>
          <p:cNvSpPr/>
          <p:nvPr/>
        </p:nvSpPr>
        <p:spPr bwMode="auto">
          <a:xfrm>
            <a:off x="6723774" y="2244263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3</a:t>
            </a:r>
            <a:endParaRPr lang="en-US" sz="900" cap="all" dirty="0"/>
          </a:p>
        </p:txBody>
      </p:sp>
      <p:sp>
        <p:nvSpPr>
          <p:cNvPr id="91" name="Овал 90"/>
          <p:cNvSpPr>
            <a:spLocks noChangeAspect="1"/>
          </p:cNvSpPr>
          <p:nvPr/>
        </p:nvSpPr>
        <p:spPr bwMode="auto">
          <a:xfrm>
            <a:off x="6723774" y="3068976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5</a:t>
            </a:r>
            <a:endParaRPr lang="en-US" sz="900" cap="all" dirty="0"/>
          </a:p>
        </p:txBody>
      </p:sp>
      <p:sp>
        <p:nvSpPr>
          <p:cNvPr id="92" name="Овал 91"/>
          <p:cNvSpPr>
            <a:spLocks noChangeAspect="1"/>
          </p:cNvSpPr>
          <p:nvPr/>
        </p:nvSpPr>
        <p:spPr bwMode="auto">
          <a:xfrm>
            <a:off x="6723774" y="3393605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2</a:t>
            </a:r>
            <a:endParaRPr lang="en-US" sz="900" cap="all" dirty="0"/>
          </a:p>
        </p:txBody>
      </p:sp>
      <p:sp>
        <p:nvSpPr>
          <p:cNvPr id="93" name="Овал 92"/>
          <p:cNvSpPr>
            <a:spLocks noChangeAspect="1"/>
          </p:cNvSpPr>
          <p:nvPr/>
        </p:nvSpPr>
        <p:spPr bwMode="auto">
          <a:xfrm>
            <a:off x="7980221" y="2163639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6</a:t>
            </a:r>
            <a:endParaRPr lang="en-US" sz="900" cap="all" dirty="0"/>
          </a:p>
        </p:txBody>
      </p:sp>
      <p:sp>
        <p:nvSpPr>
          <p:cNvPr id="94" name="Овал 93"/>
          <p:cNvSpPr/>
          <p:nvPr/>
        </p:nvSpPr>
        <p:spPr bwMode="auto">
          <a:xfrm>
            <a:off x="4720602" y="1914804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7</a:t>
            </a:r>
            <a:endParaRPr lang="en-US" sz="900" cap="all" dirty="0"/>
          </a:p>
        </p:txBody>
      </p:sp>
      <p:sp>
        <p:nvSpPr>
          <p:cNvPr id="95" name="Овал 94"/>
          <p:cNvSpPr/>
          <p:nvPr/>
        </p:nvSpPr>
        <p:spPr bwMode="auto">
          <a:xfrm>
            <a:off x="3991224" y="4201431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1</a:t>
            </a:r>
            <a:endParaRPr lang="en-US" sz="900" cap="all" dirty="0"/>
          </a:p>
        </p:txBody>
      </p:sp>
      <p:sp>
        <p:nvSpPr>
          <p:cNvPr id="96" name="Овал 95"/>
          <p:cNvSpPr/>
          <p:nvPr/>
        </p:nvSpPr>
        <p:spPr bwMode="auto">
          <a:xfrm>
            <a:off x="3722374" y="4508857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p</a:t>
            </a:r>
            <a:endParaRPr lang="en-US" sz="900" cap="all" dirty="0"/>
          </a:p>
        </p:txBody>
      </p:sp>
      <p:sp>
        <p:nvSpPr>
          <p:cNvPr id="97" name="Овал 96"/>
          <p:cNvSpPr/>
          <p:nvPr/>
        </p:nvSpPr>
        <p:spPr bwMode="auto">
          <a:xfrm>
            <a:off x="4306150" y="4137191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p</a:t>
            </a:r>
            <a:endParaRPr lang="en-US" sz="900" cap="all" dirty="0"/>
          </a:p>
        </p:txBody>
      </p:sp>
      <p:sp>
        <p:nvSpPr>
          <p:cNvPr id="98" name="Овал 97"/>
          <p:cNvSpPr/>
          <p:nvPr/>
        </p:nvSpPr>
        <p:spPr bwMode="auto">
          <a:xfrm>
            <a:off x="5539318" y="4261029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p</a:t>
            </a:r>
            <a:endParaRPr lang="en-US" sz="900" cap="all" dirty="0"/>
          </a:p>
        </p:txBody>
      </p:sp>
      <p:sp>
        <p:nvSpPr>
          <p:cNvPr id="99" name="Овал 98"/>
          <p:cNvSpPr/>
          <p:nvPr/>
        </p:nvSpPr>
        <p:spPr bwMode="auto">
          <a:xfrm>
            <a:off x="5313354" y="3073653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7627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c</a:t>
            </a:r>
            <a:endParaRPr lang="en-US" sz="900" cap="all" dirty="0"/>
          </a:p>
        </p:txBody>
      </p:sp>
      <p:sp>
        <p:nvSpPr>
          <p:cNvPr id="101" name="Овал 100"/>
          <p:cNvSpPr/>
          <p:nvPr/>
        </p:nvSpPr>
        <p:spPr bwMode="auto">
          <a:xfrm>
            <a:off x="5385354" y="4454311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8</a:t>
            </a:r>
            <a:endParaRPr lang="en-US" sz="900" cap="all" dirty="0"/>
          </a:p>
        </p:txBody>
      </p:sp>
      <p:sp>
        <p:nvSpPr>
          <p:cNvPr id="102" name="Овал 101"/>
          <p:cNvSpPr/>
          <p:nvPr/>
        </p:nvSpPr>
        <p:spPr bwMode="auto">
          <a:xfrm>
            <a:off x="5596090" y="4454311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9</a:t>
            </a:r>
            <a:endParaRPr lang="en-US" sz="900" cap="all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3211574" y="3030237"/>
            <a:ext cx="9824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ЭТАП 2</a:t>
            </a:r>
            <a:endParaRPr lang="ru-RU" sz="900" dirty="0"/>
          </a:p>
        </p:txBody>
      </p:sp>
      <p:sp>
        <p:nvSpPr>
          <p:cNvPr id="106" name="Овал 105"/>
          <p:cNvSpPr/>
          <p:nvPr/>
        </p:nvSpPr>
        <p:spPr bwMode="auto">
          <a:xfrm>
            <a:off x="5806826" y="4454311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cap="all" dirty="0" smtClean="0"/>
              <a:t>А</a:t>
            </a:r>
            <a:endParaRPr lang="en-US" sz="900" cap="all" dirty="0"/>
          </a:p>
        </p:txBody>
      </p:sp>
      <p:sp>
        <p:nvSpPr>
          <p:cNvPr id="107" name="Овал 106"/>
          <p:cNvSpPr/>
          <p:nvPr/>
        </p:nvSpPr>
        <p:spPr bwMode="auto">
          <a:xfrm>
            <a:off x="6017561" y="4366192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0"/>
            <a:r>
              <a:rPr lang="ru-RU" sz="900" cap="all" dirty="0" smtClean="0"/>
              <a:t>К</a:t>
            </a:r>
            <a:endParaRPr lang="en-US" sz="900" cap="all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211574" y="4976203"/>
            <a:ext cx="699539" cy="230832"/>
            <a:chOff x="3211572" y="5229200"/>
            <a:chExt cx="699539" cy="230832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3419872" y="5229200"/>
              <a:ext cx="49123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КАД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9" name="Прямая со стрелкой 108"/>
            <p:cNvCxnSpPr/>
            <p:nvPr/>
          </p:nvCxnSpPr>
          <p:spPr bwMode="auto">
            <a:xfrm flipH="1">
              <a:off x="3211572" y="5344616"/>
              <a:ext cx="280308" cy="1"/>
            </a:xfrm>
            <a:prstGeom prst="straightConnector1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6" name="Прямоугольник 115"/>
          <p:cNvSpPr/>
          <p:nvPr/>
        </p:nvSpPr>
        <p:spPr>
          <a:xfrm>
            <a:off x="5385356" y="5401817"/>
            <a:ext cx="10315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</a:rPr>
              <a:t>Граница ПЗТК</a:t>
            </a:r>
            <a:endParaRPr lang="ru-RU" sz="900" b="1" dirty="0">
              <a:solidFill>
                <a:schemeClr val="bg1"/>
              </a:solidFill>
            </a:endParaRPr>
          </a:p>
        </p:txBody>
      </p:sp>
      <p:cxnSp>
        <p:nvCxnSpPr>
          <p:cNvPr id="117" name="Прямая со стрелкой 116"/>
          <p:cNvCxnSpPr/>
          <p:nvPr/>
        </p:nvCxnSpPr>
        <p:spPr bwMode="auto">
          <a:xfrm>
            <a:off x="5508184" y="5401817"/>
            <a:ext cx="936000" cy="1"/>
          </a:xfrm>
          <a:prstGeom prst="straightConnector1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Овал 117"/>
          <p:cNvSpPr/>
          <p:nvPr/>
        </p:nvSpPr>
        <p:spPr bwMode="auto">
          <a:xfrm>
            <a:off x="5925663" y="3993191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cap="all" dirty="0" smtClean="0"/>
              <a:t>В</a:t>
            </a:r>
            <a:endParaRPr lang="en-US" sz="900" cap="all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645761" y="1357301"/>
            <a:ext cx="2414073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 smtClean="0">
                <a:latin typeface="+mn-lt"/>
              </a:rPr>
              <a:t>- </a:t>
            </a:r>
            <a:r>
              <a:rPr lang="ru-RU" sz="900" dirty="0">
                <a:latin typeface="+mn-lt"/>
              </a:rPr>
              <a:t>Парковка для клиентов</a:t>
            </a: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 smtClean="0">
                <a:latin typeface="+mn-lt"/>
              </a:rPr>
              <a:t>- </a:t>
            </a:r>
            <a:r>
              <a:rPr lang="ru-RU" sz="900" dirty="0">
                <a:latin typeface="+mn-lt"/>
              </a:rPr>
              <a:t>Парковки №1 и №2 </a:t>
            </a:r>
            <a:r>
              <a:rPr lang="en-US" sz="900" dirty="0" smtClean="0">
                <a:latin typeface="+mn-lt"/>
              </a:rPr>
              <a:t/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	</a:t>
            </a:r>
            <a:r>
              <a:rPr lang="ru-RU" sz="900" dirty="0" smtClean="0">
                <a:latin typeface="+mn-lt"/>
              </a:rPr>
              <a:t>для грузового</a:t>
            </a:r>
            <a:r>
              <a:rPr lang="en-US" sz="900" dirty="0" smtClean="0">
                <a:latin typeface="+mn-lt"/>
              </a:rPr>
              <a:t> </a:t>
            </a:r>
            <a:r>
              <a:rPr lang="ru-RU" sz="900" dirty="0" smtClean="0">
                <a:latin typeface="+mn-lt"/>
              </a:rPr>
              <a:t>автотранспорта</a:t>
            </a:r>
            <a:endParaRPr lang="ru-RU" sz="9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Въезд на терминал</a:t>
            </a: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Сервисный </a:t>
            </a:r>
            <a:r>
              <a:rPr lang="ru-RU" sz="900" dirty="0" smtClean="0">
                <a:latin typeface="+mn-lt"/>
              </a:rPr>
              <a:t>центр</a:t>
            </a:r>
            <a:r>
              <a:rPr lang="en-US" sz="900" dirty="0" smtClean="0">
                <a:latin typeface="+mn-lt"/>
              </a:rPr>
              <a:t> </a:t>
            </a:r>
            <a:r>
              <a:rPr lang="ru-RU" sz="900" dirty="0" smtClean="0">
                <a:latin typeface="+mn-lt"/>
              </a:rPr>
              <a:t>(</a:t>
            </a:r>
            <a:r>
              <a:rPr lang="ru-RU" sz="900" dirty="0" err="1" smtClean="0">
                <a:latin typeface="+mn-lt"/>
              </a:rPr>
              <a:t>автогруппа</a:t>
            </a:r>
            <a:r>
              <a:rPr lang="ru-RU" sz="900" dirty="0" smtClean="0">
                <a:latin typeface="+mn-lt"/>
              </a:rPr>
              <a:t>)</a:t>
            </a:r>
            <a:r>
              <a:rPr lang="en-US" sz="900" dirty="0" smtClean="0">
                <a:latin typeface="+mn-lt"/>
              </a:rPr>
              <a:t> </a:t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	</a:t>
            </a:r>
            <a:r>
              <a:rPr lang="ru-RU" sz="900" dirty="0" smtClean="0">
                <a:latin typeface="+mn-lt"/>
              </a:rPr>
              <a:t>и </a:t>
            </a:r>
            <a:r>
              <a:rPr lang="ru-RU" sz="900" dirty="0">
                <a:latin typeface="+mn-lt"/>
              </a:rPr>
              <a:t>кафе для </a:t>
            </a:r>
            <a:r>
              <a:rPr lang="ru-RU" sz="900" dirty="0" smtClean="0">
                <a:latin typeface="+mn-lt"/>
              </a:rPr>
              <a:t>водителей</a:t>
            </a:r>
            <a:r>
              <a:rPr lang="en-US" sz="900" dirty="0" smtClean="0">
                <a:latin typeface="+mn-lt"/>
              </a:rPr>
              <a:t> </a:t>
            </a:r>
            <a:r>
              <a:rPr lang="ru-RU" sz="900" dirty="0" smtClean="0">
                <a:latin typeface="+mn-lt"/>
              </a:rPr>
              <a:t>«</a:t>
            </a:r>
            <a:r>
              <a:rPr lang="ru-RU" sz="900" dirty="0">
                <a:latin typeface="+mn-lt"/>
              </a:rPr>
              <a:t>Бригантина»</a:t>
            </a: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 smtClean="0">
                <a:latin typeface="+mn-lt"/>
              </a:rPr>
              <a:t>- </a:t>
            </a:r>
            <a:r>
              <a:rPr lang="ru-RU" sz="900" dirty="0">
                <a:latin typeface="+mn-lt"/>
              </a:rPr>
              <a:t>Склады комплектации №137, №227</a:t>
            </a: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Досмотровая зона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tabLst>
                <a:tab pos="36000" algn="l"/>
              </a:tabLst>
            </a:pPr>
            <a:r>
              <a:rPr lang="ru-RU" sz="900" dirty="0" smtClean="0">
                <a:latin typeface="+mn-lt"/>
              </a:rPr>
              <a:t>- Контейнерный терминал</a:t>
            </a: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 smtClean="0">
                <a:latin typeface="+mn-lt"/>
              </a:rPr>
              <a:t>- </a:t>
            </a:r>
            <a:r>
              <a:rPr lang="ru-RU" sz="900" dirty="0" err="1">
                <a:latin typeface="+mn-lt"/>
              </a:rPr>
              <a:t>Ро-ро</a:t>
            </a:r>
            <a:r>
              <a:rPr lang="ru-RU" sz="900" dirty="0">
                <a:latin typeface="+mn-lt"/>
              </a:rPr>
              <a:t> терминал</a:t>
            </a: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Площадка хранения </a:t>
            </a:r>
            <a:r>
              <a:rPr lang="ru-RU" sz="900" dirty="0" err="1" smtClean="0">
                <a:latin typeface="+mn-lt"/>
              </a:rPr>
              <a:t>реф</a:t>
            </a:r>
            <a:r>
              <a:rPr lang="en-US" sz="900" dirty="0" smtClean="0">
                <a:latin typeface="+mn-lt"/>
              </a:rPr>
              <a:t> </a:t>
            </a:r>
            <a:r>
              <a:rPr lang="ru-RU" sz="900" dirty="0" smtClean="0">
                <a:latin typeface="+mn-lt"/>
              </a:rPr>
              <a:t>контейнеров</a:t>
            </a:r>
            <a:endParaRPr lang="ru-RU" sz="9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</a:t>
            </a:r>
            <a:r>
              <a:rPr lang="ru-RU" sz="900" dirty="0" err="1">
                <a:latin typeface="+mn-lt"/>
              </a:rPr>
              <a:t>Автотерминал</a:t>
            </a:r>
            <a:endParaRPr lang="ru-RU" sz="9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Железнодорожный фронт</a:t>
            </a: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</a:t>
            </a:r>
            <a:r>
              <a:rPr lang="ru-RU" sz="900" dirty="0" err="1">
                <a:latin typeface="+mn-lt"/>
              </a:rPr>
              <a:t>Россельхознадзор</a:t>
            </a:r>
            <a:endParaRPr lang="ru-RU" sz="9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Таможня и пограничная службы</a:t>
            </a: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Административное здание</a:t>
            </a:r>
          </a:p>
          <a:p>
            <a:pPr>
              <a:lnSpc>
                <a:spcPts val="1800"/>
              </a:lnSpc>
              <a:spcBef>
                <a:spcPts val="300"/>
              </a:spcBef>
              <a:tabLst>
                <a:tab pos="36000" algn="l"/>
              </a:tabLst>
            </a:pPr>
            <a:r>
              <a:rPr lang="ru-RU" sz="900" dirty="0">
                <a:latin typeface="+mn-lt"/>
              </a:rPr>
              <a:t>- Столовая и кафе «Галерея»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123832" y="3356992"/>
            <a:ext cx="936000" cy="0"/>
          </a:xfrm>
          <a:prstGeom prst="lin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Прямая соединительная линия 109"/>
          <p:cNvCxnSpPr/>
          <p:nvPr/>
        </p:nvCxnSpPr>
        <p:spPr bwMode="auto">
          <a:xfrm>
            <a:off x="1979832" y="3933056"/>
            <a:ext cx="1080000" cy="0"/>
          </a:xfrm>
          <a:prstGeom prst="lin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Прямая соединительная линия 110"/>
          <p:cNvCxnSpPr/>
          <p:nvPr/>
        </p:nvCxnSpPr>
        <p:spPr bwMode="auto">
          <a:xfrm>
            <a:off x="2375832" y="3645024"/>
            <a:ext cx="684000" cy="0"/>
          </a:xfrm>
          <a:prstGeom prst="lin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Прямая соединительная линия 111"/>
          <p:cNvCxnSpPr/>
          <p:nvPr/>
        </p:nvCxnSpPr>
        <p:spPr bwMode="auto">
          <a:xfrm flipV="1">
            <a:off x="2915814" y="4261029"/>
            <a:ext cx="144018" cy="1"/>
          </a:xfrm>
          <a:prstGeom prst="lin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Прямая соединительная линия 112"/>
          <p:cNvCxnSpPr/>
          <p:nvPr/>
        </p:nvCxnSpPr>
        <p:spPr bwMode="auto">
          <a:xfrm>
            <a:off x="1763832" y="4509120"/>
            <a:ext cx="1296000" cy="0"/>
          </a:xfrm>
          <a:prstGeom prst="lin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Прямая соединительная линия 113"/>
          <p:cNvCxnSpPr/>
          <p:nvPr/>
        </p:nvCxnSpPr>
        <p:spPr bwMode="auto">
          <a:xfrm>
            <a:off x="2375832" y="4797152"/>
            <a:ext cx="684000" cy="0"/>
          </a:xfrm>
          <a:prstGeom prst="lin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349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Овал 118"/>
          <p:cNvSpPr>
            <a:spLocks noChangeAspect="1"/>
          </p:cNvSpPr>
          <p:nvPr/>
        </p:nvSpPr>
        <p:spPr bwMode="auto">
          <a:xfrm>
            <a:off x="452017" y="3839451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4</a:t>
            </a:r>
            <a:endParaRPr lang="en-US" sz="900" cap="all" dirty="0"/>
          </a:p>
        </p:txBody>
      </p:sp>
      <p:sp>
        <p:nvSpPr>
          <p:cNvPr id="120" name="Овал 119"/>
          <p:cNvSpPr/>
          <p:nvPr/>
        </p:nvSpPr>
        <p:spPr bwMode="auto">
          <a:xfrm>
            <a:off x="452017" y="3558619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3</a:t>
            </a:r>
            <a:endParaRPr lang="en-US" sz="900" cap="all" dirty="0"/>
          </a:p>
        </p:txBody>
      </p:sp>
      <p:sp>
        <p:nvSpPr>
          <p:cNvPr id="121" name="Овал 120"/>
          <p:cNvSpPr>
            <a:spLocks noChangeAspect="1"/>
          </p:cNvSpPr>
          <p:nvPr/>
        </p:nvSpPr>
        <p:spPr bwMode="auto">
          <a:xfrm>
            <a:off x="452017" y="4120284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5</a:t>
            </a:r>
            <a:endParaRPr lang="en-US" sz="900" cap="all" dirty="0"/>
          </a:p>
        </p:txBody>
      </p:sp>
      <p:sp>
        <p:nvSpPr>
          <p:cNvPr id="122" name="Овал 121"/>
          <p:cNvSpPr>
            <a:spLocks noChangeAspect="1"/>
          </p:cNvSpPr>
          <p:nvPr/>
        </p:nvSpPr>
        <p:spPr bwMode="auto">
          <a:xfrm>
            <a:off x="452017" y="3277785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2</a:t>
            </a:r>
            <a:endParaRPr lang="en-US" sz="900" cap="all" dirty="0"/>
          </a:p>
        </p:txBody>
      </p:sp>
      <p:sp>
        <p:nvSpPr>
          <p:cNvPr id="123" name="Овал 122"/>
          <p:cNvSpPr>
            <a:spLocks noChangeAspect="1"/>
          </p:cNvSpPr>
          <p:nvPr/>
        </p:nvSpPr>
        <p:spPr bwMode="auto">
          <a:xfrm>
            <a:off x="452017" y="4401117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6</a:t>
            </a:r>
            <a:endParaRPr lang="en-US" sz="900" cap="all" dirty="0"/>
          </a:p>
        </p:txBody>
      </p:sp>
      <p:sp>
        <p:nvSpPr>
          <p:cNvPr id="124" name="Овал 123"/>
          <p:cNvSpPr/>
          <p:nvPr/>
        </p:nvSpPr>
        <p:spPr bwMode="auto">
          <a:xfrm>
            <a:off x="452017" y="4681951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7</a:t>
            </a:r>
            <a:endParaRPr lang="en-US" sz="900" cap="all" dirty="0"/>
          </a:p>
        </p:txBody>
      </p:sp>
      <p:sp>
        <p:nvSpPr>
          <p:cNvPr id="128" name="Овал 127"/>
          <p:cNvSpPr/>
          <p:nvPr/>
        </p:nvSpPr>
        <p:spPr bwMode="auto">
          <a:xfrm>
            <a:off x="452017" y="2996952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7627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c</a:t>
            </a:r>
            <a:endParaRPr lang="en-US" sz="900" cap="all" dirty="0"/>
          </a:p>
        </p:txBody>
      </p:sp>
      <p:sp>
        <p:nvSpPr>
          <p:cNvPr id="130" name="Овал 129"/>
          <p:cNvSpPr/>
          <p:nvPr/>
        </p:nvSpPr>
        <p:spPr bwMode="auto">
          <a:xfrm>
            <a:off x="452017" y="4962783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8</a:t>
            </a:r>
            <a:endParaRPr lang="en-US" sz="900" cap="all" dirty="0"/>
          </a:p>
        </p:txBody>
      </p:sp>
      <p:sp>
        <p:nvSpPr>
          <p:cNvPr id="131" name="Овал 130"/>
          <p:cNvSpPr/>
          <p:nvPr/>
        </p:nvSpPr>
        <p:spPr bwMode="auto">
          <a:xfrm>
            <a:off x="452017" y="5243616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9</a:t>
            </a:r>
            <a:endParaRPr lang="en-US" sz="900" cap="all" dirty="0"/>
          </a:p>
        </p:txBody>
      </p:sp>
      <p:sp>
        <p:nvSpPr>
          <p:cNvPr id="132" name="Овал 131"/>
          <p:cNvSpPr/>
          <p:nvPr/>
        </p:nvSpPr>
        <p:spPr bwMode="auto">
          <a:xfrm>
            <a:off x="452017" y="5524449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cap="all" dirty="0" smtClean="0"/>
              <a:t>А</a:t>
            </a:r>
            <a:endParaRPr lang="en-US" sz="900" cap="all" dirty="0"/>
          </a:p>
        </p:txBody>
      </p:sp>
      <p:sp>
        <p:nvSpPr>
          <p:cNvPr id="133" name="Овал 132"/>
          <p:cNvSpPr/>
          <p:nvPr/>
        </p:nvSpPr>
        <p:spPr bwMode="auto">
          <a:xfrm>
            <a:off x="452017" y="5805280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0"/>
            <a:r>
              <a:rPr lang="ru-RU" sz="900" cap="all" dirty="0" smtClean="0"/>
              <a:t>К</a:t>
            </a:r>
            <a:endParaRPr lang="en-US" sz="900" cap="all" dirty="0"/>
          </a:p>
        </p:txBody>
      </p:sp>
      <p:sp>
        <p:nvSpPr>
          <p:cNvPr id="125" name="Овал 124"/>
          <p:cNvSpPr/>
          <p:nvPr/>
        </p:nvSpPr>
        <p:spPr bwMode="auto">
          <a:xfrm>
            <a:off x="452017" y="2492912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1</a:t>
            </a:r>
            <a:endParaRPr lang="en-US" sz="900" cap="all" dirty="0"/>
          </a:p>
        </p:txBody>
      </p:sp>
      <p:sp>
        <p:nvSpPr>
          <p:cNvPr id="126" name="Овал 125"/>
          <p:cNvSpPr/>
          <p:nvPr/>
        </p:nvSpPr>
        <p:spPr bwMode="auto">
          <a:xfrm>
            <a:off x="452017" y="1733403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p</a:t>
            </a:r>
            <a:endParaRPr lang="en-US" sz="900" cap="all" dirty="0"/>
          </a:p>
        </p:txBody>
      </p:sp>
      <p:sp>
        <p:nvSpPr>
          <p:cNvPr id="127" name="Овал 126"/>
          <p:cNvSpPr/>
          <p:nvPr/>
        </p:nvSpPr>
        <p:spPr bwMode="auto">
          <a:xfrm>
            <a:off x="452017" y="1484784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p</a:t>
            </a:r>
            <a:endParaRPr lang="en-US" sz="900" cap="all" dirty="0"/>
          </a:p>
        </p:txBody>
      </p:sp>
      <p:sp>
        <p:nvSpPr>
          <p:cNvPr id="134" name="Овал 133"/>
          <p:cNvSpPr/>
          <p:nvPr/>
        </p:nvSpPr>
        <p:spPr bwMode="auto">
          <a:xfrm>
            <a:off x="452017" y="2237475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cap="all" dirty="0" smtClean="0"/>
              <a:t>В</a:t>
            </a:r>
            <a:endParaRPr lang="en-US" sz="900" cap="all" dirty="0"/>
          </a:p>
        </p:txBody>
      </p:sp>
      <p:sp>
        <p:nvSpPr>
          <p:cNvPr id="135" name="Овал 134"/>
          <p:cNvSpPr/>
          <p:nvPr/>
        </p:nvSpPr>
        <p:spPr bwMode="auto">
          <a:xfrm>
            <a:off x="7395600" y="4728567"/>
            <a:ext cx="144000" cy="1440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7627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cap="all" dirty="0" smtClean="0"/>
              <a:t>c</a:t>
            </a:r>
            <a:endParaRPr lang="en-US" sz="900" cap="all" dirty="0"/>
          </a:p>
        </p:txBody>
      </p:sp>
      <p:grpSp>
        <p:nvGrpSpPr>
          <p:cNvPr id="140" name="Группа 139"/>
          <p:cNvGrpSpPr/>
          <p:nvPr/>
        </p:nvGrpSpPr>
        <p:grpSpPr>
          <a:xfrm>
            <a:off x="3211572" y="5532273"/>
            <a:ext cx="1942428" cy="230832"/>
            <a:chOff x="3211572" y="5229200"/>
            <a:chExt cx="1942428" cy="230832"/>
          </a:xfrm>
        </p:grpSpPr>
        <p:sp>
          <p:nvSpPr>
            <p:cNvPr id="141" name="Прямоугольник 140"/>
            <p:cNvSpPr/>
            <p:nvPr/>
          </p:nvSpPr>
          <p:spPr>
            <a:xfrm>
              <a:off x="3419872" y="5229200"/>
              <a:ext cx="17341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Ж/Д станция «Бронка» 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2" name="Прямая со стрелкой 141"/>
            <p:cNvCxnSpPr/>
            <p:nvPr/>
          </p:nvCxnSpPr>
          <p:spPr bwMode="auto">
            <a:xfrm flipH="1">
              <a:off x="3211572" y="5344616"/>
              <a:ext cx="280308" cy="1"/>
            </a:xfrm>
            <a:prstGeom prst="straightConnector1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0" name="Picture 3" descr="C:\Users\YakovlevaNA\Desktop\Логотип\logo_fenix1 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3271" y="6172200"/>
            <a:ext cx="1219199" cy="327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60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kovlevaNA\Desktop\WORK#2015\Презентации\ТитулБронкаПрезентация_RU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21" name="Picture 2" descr="C:\Users\YakovlevaNA\Desktop\WORK#2015\Презентации\ТитулБронкаПрезентация_RUS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35009"/>
            <a:ext cx="3851920" cy="45719"/>
          </a:xfrm>
          <a:prstGeom prst="rect">
            <a:avLst/>
          </a:prstGeom>
          <a:noFill/>
        </p:spPr>
      </p:pic>
      <p:pic>
        <p:nvPicPr>
          <p:cNvPr id="20" name="Рисунок 19" descr="Port_bronka_logo_1.jpg"/>
          <p:cNvPicPr>
            <a:picLocks noChangeAspect="1"/>
          </p:cNvPicPr>
          <p:nvPr/>
        </p:nvPicPr>
        <p:blipFill>
          <a:blip r:embed="rId4" cstate="print"/>
          <a:srcRect r="9446"/>
          <a:stretch>
            <a:fillRect/>
          </a:stretch>
        </p:blipFill>
        <p:spPr>
          <a:xfrm>
            <a:off x="7468200" y="304800"/>
            <a:ext cx="1371600" cy="606012"/>
          </a:xfrm>
          <a:prstGeom prst="rect">
            <a:avLst/>
          </a:prstGeom>
        </p:spPr>
      </p:pic>
      <p:pic>
        <p:nvPicPr>
          <p:cNvPr id="22" name="Picture 3" descr="C:\Users\YakovlevaNA\Desktop\Логотип\logo_fenix1 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7401" y="6172200"/>
            <a:ext cx="1219199" cy="327181"/>
          </a:xfrm>
          <a:prstGeom prst="rect">
            <a:avLst/>
          </a:prstGeom>
          <a:noFill/>
        </p:spPr>
      </p:pic>
      <p:pic>
        <p:nvPicPr>
          <p:cNvPr id="2051" name="Picture 3" descr="C:\Users\YakovlevaNA\Desktop\WORK#2015\Презентации\ТитулБронкаПрезентация_RUS-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44551" y="365126"/>
            <a:ext cx="8270801" cy="718608"/>
          </a:xfrm>
        </p:spPr>
        <p:txBody>
          <a:bodyPr anchor="t"/>
          <a:lstStyle/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Портоцентричн</a:t>
            </a:r>
            <a:r>
              <a:rPr lang="ru-RU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ая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логистика 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крупногабаритных и тяжеловесных 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грузов в порту Бронка</a:t>
            </a:r>
            <a:endParaRPr lang="id-ID" sz="2200" b="1" dirty="0">
              <a:solidFill>
                <a:schemeClr val="tx1">
                  <a:lumMod val="50000"/>
                  <a:lumOff val="50000"/>
                </a:schemeClr>
              </a:solidFill>
              <a:ea typeface="Raleway" panose="020B0003030101060003" pitchFamily="2" charset="0"/>
            </a:endParaRPr>
          </a:p>
        </p:txBody>
      </p:sp>
      <p:pic>
        <p:nvPicPr>
          <p:cNvPr id="12" name="Picture 2" descr="C:\Users\yakovleva.na\Desktop\WORK#2015\Презентации\Презентация для Мирослава\Проекты по развитию ММПК «Бронка»\Перспектива ИЗУ-2_N-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11643" r="7552" b="5568"/>
          <a:stretch/>
        </p:blipFill>
        <p:spPr bwMode="auto">
          <a:xfrm>
            <a:off x="395536" y="1245022"/>
            <a:ext cx="5916364" cy="48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05407"/>
              </p:ext>
            </p:extLst>
          </p:nvPr>
        </p:nvGraphicFramePr>
        <p:xfrm>
          <a:off x="6436280" y="1268760"/>
          <a:ext cx="2456200" cy="4788532"/>
        </p:xfrm>
        <a:graphic>
          <a:graphicData uri="http://schemas.openxmlformats.org/drawingml/2006/table">
            <a:tbl>
              <a:tblPr firstCol="1" lastCol="1">
                <a:tableStyleId>{5202B0CA-FC54-4496-8BCA-5EF66A818D29}</a:tableStyleId>
              </a:tblPr>
              <a:tblGrid>
                <a:gridCol w="2456200"/>
              </a:tblGrid>
              <a:tr h="1260140">
                <a:tc>
                  <a:txBody>
                    <a:bodyPr/>
                    <a:lstStyle/>
                    <a:p>
                      <a:pPr marL="0" indent="0" algn="l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400" b="0" dirty="0" smtClean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Расширение терминала накатных и генеральных грузов – 2021 год</a:t>
                      </a:r>
                      <a:endParaRPr lang="ru-RU" sz="1400" b="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Площадь</a:t>
                      </a:r>
                      <a:r>
                        <a:rPr lang="ru-RU" sz="1400" b="0" baseline="0" dirty="0" smtClean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– </a:t>
                      </a:r>
                      <a:r>
                        <a:rPr lang="ru-RU" sz="1400" b="0" dirty="0" smtClean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26 Га</a:t>
                      </a:r>
                      <a:endParaRPr lang="ru-RU" sz="1400" b="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rgbClr val="F5F2E7"/>
                    </a:solidFill>
                  </a:tcPr>
                </a:tc>
              </a:tr>
              <a:tr h="1201452">
                <a:tc>
                  <a:txBody>
                    <a:bodyPr/>
                    <a:lstStyle/>
                    <a:p>
                      <a:pPr marL="0" marR="0" lvl="0" indent="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3 причала </a:t>
                      </a:r>
                    </a:p>
                    <a:p>
                      <a:pPr marL="0" marR="0" lvl="0" indent="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Длина 686 метров</a:t>
                      </a:r>
                    </a:p>
                    <a:p>
                      <a:pPr marL="0" marR="0" lvl="0" indent="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Глубина 12,5 метров</a:t>
                      </a:r>
                      <a:endParaRPr lang="ru-RU" sz="1400" b="0" dirty="0" smtClean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lvl="0" indent="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Возможность размещения цеха КУС в непосредственной близости к причалам </a:t>
                      </a:r>
                      <a:endParaRPr lang="ru-RU" sz="1400" b="0" dirty="0" smtClean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rgbClr val="F5F2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8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/>
          </p:cNvSpPr>
          <p:nvPr/>
        </p:nvSpPr>
        <p:spPr bwMode="auto">
          <a:xfrm>
            <a:off x="304800" y="479426"/>
            <a:ext cx="74676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ru-RU" sz="24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Open Sans Light" pitchFamily="34" charset="0"/>
                <a:cs typeface="Open Sans Light" pitchFamily="34" charset="0"/>
              </a:rPr>
              <a:t>Контакты</a:t>
            </a:r>
            <a:endParaRPr lang="en-US" sz="24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  <a:cs typeface="Open Sans Light" pitchFamily="34" charset="0"/>
              <a:sym typeface="Open Sans Light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0" y="1"/>
            <a:ext cx="9144000" cy="990601"/>
            <a:chOff x="0" y="0"/>
            <a:chExt cx="9144000" cy="990601"/>
          </a:xfrm>
        </p:grpSpPr>
        <p:pic>
          <p:nvPicPr>
            <p:cNvPr id="32" name="Picture 2" descr="C:\Users\YakovlevaNA\Desktop\WORK#2015\Презентации\ТитулБронкаПрезентация_RUS-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228600"/>
            </a:xfrm>
            <a:prstGeom prst="rect">
              <a:avLst/>
            </a:prstGeom>
            <a:noFill/>
          </p:spPr>
        </p:pic>
        <p:pic>
          <p:nvPicPr>
            <p:cNvPr id="33" name="Picture 2" descr="C:\Users\YakovlevaNA\Desktop\WORK#2015\Презентации\ТитулБронкаПрезентация_RUS-0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3886200" y="944882"/>
              <a:ext cx="5257800" cy="45719"/>
            </a:xfrm>
            <a:prstGeom prst="rect">
              <a:avLst/>
            </a:prstGeom>
            <a:noFill/>
          </p:spPr>
        </p:pic>
        <p:pic>
          <p:nvPicPr>
            <p:cNvPr id="34" name="Рисунок 33" descr="Port_bronka_logo_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600" y="304800"/>
              <a:ext cx="1514675" cy="606012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04800" y="1388001"/>
            <a:ext cx="8686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Адрес</a:t>
            </a:r>
            <a:r>
              <a:rPr lang="en-US" sz="1600" b="1" u="sng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:</a:t>
            </a:r>
            <a:endParaRPr lang="ru-RU" sz="1600" u="sng" dirty="0" smtClean="0">
              <a:solidFill>
                <a:schemeClr val="accent4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198412</a:t>
            </a:r>
            <a:r>
              <a:rPr lang="en-US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Россия, г. Санкт-Петербург, Ломоносов, Краснофлотское шоссе, 49</a:t>
            </a:r>
            <a:b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rPr>
              <a:t>e</a:t>
            </a:r>
            <a: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ru-RU" sz="16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mail</a:t>
            </a:r>
            <a: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ru-RU" sz="1600" b="1" dirty="0" smtClean="0">
                <a:latin typeface="+mn-lt"/>
                <a:hlinkClick r:id="rId6"/>
              </a:rPr>
              <a:t>info@port-bronka.com</a:t>
            </a:r>
            <a:endParaRPr lang="ru-RU" sz="1600" b="1" dirty="0" smtClean="0">
              <a:latin typeface="+mn-lt"/>
            </a:endParaRPr>
          </a:p>
          <a:p>
            <a: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+ 7 (812) 777-2000</a:t>
            </a:r>
          </a:p>
          <a:p>
            <a: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  <a:t>+ 7 (812) 245-1607</a:t>
            </a:r>
            <a:b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1600" b="1" u="sng" dirty="0" smtClean="0">
              <a:solidFill>
                <a:schemeClr val="accent4">
                  <a:lumMod val="65000"/>
                  <a:lumOff val="35000"/>
                </a:schemeClr>
              </a:solidFill>
              <a:latin typeface="+mn-lt"/>
              <a:ea typeface="Open Sans Light" pitchFamily="34" charset="0"/>
              <a:cs typeface="Open Sans Light" pitchFamily="34" charset="0"/>
            </a:endParaRPr>
          </a:p>
          <a:p>
            <a:r>
              <a:rPr lang="ru-RU" sz="1600" b="1" u="sng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rPr>
              <a:t>Отдел продаж и маркетинга</a:t>
            </a:r>
            <a:r>
              <a:rPr lang="en-US" sz="1600" b="1" u="sng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rPr>
              <a:t>:</a:t>
            </a:r>
          </a:p>
          <a:p>
            <a: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rPr>
              <a:t>+7 (812) 661-13-44 </a:t>
            </a:r>
            <a:b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rPr>
            </a:br>
            <a:r>
              <a:rPr lang="ru-RU" sz="16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rPr>
              <a:t>e-mail</a:t>
            </a:r>
            <a:r>
              <a:rPr lang="ru-RU" sz="16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rPr>
              <a:t>:</a:t>
            </a:r>
            <a:r>
              <a:rPr lang="ru-RU" sz="1600" dirty="0" smtClean="0">
                <a:latin typeface="+mn-lt"/>
                <a:ea typeface="Open Sans Light" pitchFamily="34" charset="0"/>
                <a:cs typeface="Open Sans Light" pitchFamily="34" charset="0"/>
              </a:rPr>
              <a:t> </a:t>
            </a:r>
            <a:r>
              <a:rPr lang="ru-RU" sz="1600" b="1" dirty="0" err="1" smtClean="0">
                <a:latin typeface="+mn-lt"/>
                <a:ea typeface="Open Sans Light" pitchFamily="34" charset="0"/>
                <a:cs typeface="Open Sans Light" pitchFamily="34" charset="0"/>
                <a:hlinkClick r:id="rId7"/>
              </a:rPr>
              <a:t>sales@port-bronka.com</a:t>
            </a:r>
            <a:r>
              <a:rPr lang="ru-RU" sz="1600" dirty="0" smtClean="0">
                <a:latin typeface="+mn-lt"/>
                <a:ea typeface="Open Sans Light" pitchFamily="34" charset="0"/>
                <a:cs typeface="Open Sans Light" pitchFamily="34" charset="0"/>
              </a:rPr>
              <a:t> </a:t>
            </a:r>
            <a:endParaRPr lang="en-US" sz="1600" dirty="0" smtClean="0">
              <a:latin typeface="+mn-lt"/>
              <a:ea typeface="Open Sans Light" pitchFamily="34" charset="0"/>
              <a:cs typeface="Open Sans Light" pitchFamily="34" charset="0"/>
            </a:endParaRPr>
          </a:p>
          <a:p>
            <a:pPr algn="ctr"/>
            <a:endParaRPr lang="en-US" sz="2000" b="1" dirty="0" smtClean="0">
              <a:latin typeface="+mn-lt"/>
              <a:ea typeface="Open Sans Light" pitchFamily="34" charset="0"/>
              <a:cs typeface="Open Sans Light" pitchFamily="34" charset="0"/>
            </a:endParaRPr>
          </a:p>
          <a:p>
            <a:pPr algn="ctr"/>
            <a:endParaRPr lang="ru-RU" sz="2000" b="1" dirty="0" smtClean="0">
              <a:latin typeface="+mn-lt"/>
              <a:ea typeface="Open Sans Light" pitchFamily="34" charset="0"/>
              <a:cs typeface="Open Sans Light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n-lt"/>
                <a:ea typeface="Open Sans Light" pitchFamily="34" charset="0"/>
                <a:cs typeface="Open Sans Light" pitchFamily="34" charset="0"/>
              </a:rPr>
              <a:t>www.port-bronka.ru</a:t>
            </a:r>
            <a:endParaRPr lang="ru-RU" sz="200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13" name="Группа 13"/>
          <p:cNvGrpSpPr/>
          <p:nvPr/>
        </p:nvGrpSpPr>
        <p:grpSpPr>
          <a:xfrm>
            <a:off x="154785" y="5851953"/>
            <a:ext cx="3500430" cy="721813"/>
            <a:chOff x="307185" y="6019800"/>
            <a:chExt cx="3500430" cy="72181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7185" y="6449225"/>
              <a:ext cx="350043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300" b="1" dirty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С</a:t>
              </a:r>
              <a:r>
                <a:rPr lang="ru-RU" sz="1300" b="1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обственник и оператор порта Бронка</a:t>
              </a:r>
              <a:endParaRPr lang="en-US" sz="13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pic>
          <p:nvPicPr>
            <p:cNvPr id="17" name="Picture 3" descr="C:\Users\YakovlevaNA\Desktop\Логотип\logo_fenix1 bi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" y="6019800"/>
              <a:ext cx="1600200" cy="429425"/>
            </a:xfrm>
            <a:prstGeom prst="rect">
              <a:avLst/>
            </a:prstGeom>
            <a:noFill/>
          </p:spPr>
        </p:pic>
      </p:grpSp>
      <p:pic>
        <p:nvPicPr>
          <p:cNvPr id="18" name="Picture 3" descr="C:\Users\YakovlevaNA\Desktop\WORK#2015\Презентации\ТитулБронкаПрезентация_RUS-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pic>
        <p:nvPicPr>
          <p:cNvPr id="12" name="Picture 5" descr="C:\Users\yakovleva.na\Desktop\WORK#2015\Презентации\Инфографика в png\Инфографика-96.png"/>
          <p:cNvPicPr>
            <a:picLocks noChangeAspect="1" noChangeArrowheads="1"/>
          </p:cNvPicPr>
          <p:nvPr/>
        </p:nvPicPr>
        <p:blipFill rotWithShape="1">
          <a:blip r:embed="rId10" cstate="print"/>
          <a:srcRect r="52651"/>
          <a:stretch/>
        </p:blipFill>
        <p:spPr bwMode="auto">
          <a:xfrm>
            <a:off x="4031940" y="5999925"/>
            <a:ext cx="5112060" cy="427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5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18103</TotalTime>
  <Pages>0</Pages>
  <Words>298</Words>
  <Characters>0</Characters>
  <Application>Microsoft Office PowerPoint</Application>
  <PresentationFormat>Экран (4:3)</PresentationFormat>
  <Lines>0</Lines>
  <Paragraphs>96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Презентация PowerPoint</vt:lpstr>
      <vt:lpstr>Презентация PowerPoint</vt:lpstr>
      <vt:lpstr>Презентация PowerPoint</vt:lpstr>
      <vt:lpstr>Портоцентричная логистика крупногабаритных и тяжеловесных грузов в порту Бронка</vt:lpstr>
      <vt:lpstr>Презентация PowerPoint</vt:lpstr>
      <vt:lpstr>Портоцентричная логистика крупногабаритных и тяжеловесных грузов в порту Бронка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Яковлева Наталия Анатольевна</dc:creator>
  <cp:lastModifiedBy>russkih.ms</cp:lastModifiedBy>
  <cp:revision>1463</cp:revision>
  <cp:lastPrinted>2018-11-28T16:55:48Z</cp:lastPrinted>
  <dcterms:modified xsi:type="dcterms:W3CDTF">2018-11-28T17:14:58Z</dcterms:modified>
</cp:coreProperties>
</file>